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6858000" cx="12192000"/>
  <p:notesSz cx="6858000" cy="9144000"/>
  <p:embeddedFontLst>
    <p:embeddedFont>
      <p:font typeface="Poppins"/>
      <p:regular r:id="rId28"/>
      <p:bold r:id="rId29"/>
      <p:italic r:id="rId30"/>
      <p:boldItalic r:id="rId31"/>
    </p:embeddedFont>
    <p:embeddedFont>
      <p:font typeface="Source Code Pro"/>
      <p:regular r:id="rId32"/>
      <p:bold r:id="rId33"/>
      <p:italic r:id="rId34"/>
      <p:boldItalic r:id="rId35"/>
    </p:embeddedFont>
    <p:embeddedFont>
      <p:font typeface="Poppins Black"/>
      <p:bold r:id="rId36"/>
      <p:boldItalic r:id="rId37"/>
    </p:embeddedFont>
    <p:embeddedFont>
      <p:font typeface="Arial Black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9" roundtripDataSignature="AMtx7mjXjlrZXtaJK5hXCTQmVHl5jyoz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Poppins-regular.fntdata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-boldItalic.fntdata"/><Relationship Id="rId30" Type="http://schemas.openxmlformats.org/officeDocument/2006/relationships/font" Target="fonts/Poppins-italic.fntdata"/><Relationship Id="rId11" Type="http://schemas.openxmlformats.org/officeDocument/2006/relationships/slide" Target="slides/slide7.xml"/><Relationship Id="rId33" Type="http://schemas.openxmlformats.org/officeDocument/2006/relationships/font" Target="fonts/SourceCodePro-bold.fntdata"/><Relationship Id="rId10" Type="http://schemas.openxmlformats.org/officeDocument/2006/relationships/slide" Target="slides/slide6.xml"/><Relationship Id="rId32" Type="http://schemas.openxmlformats.org/officeDocument/2006/relationships/font" Target="fonts/SourceCodePro-regular.fntdata"/><Relationship Id="rId13" Type="http://schemas.openxmlformats.org/officeDocument/2006/relationships/slide" Target="slides/slide9.xml"/><Relationship Id="rId35" Type="http://schemas.openxmlformats.org/officeDocument/2006/relationships/font" Target="fonts/SourceCodePro-boldItalic.fntdata"/><Relationship Id="rId12" Type="http://schemas.openxmlformats.org/officeDocument/2006/relationships/slide" Target="slides/slide8.xml"/><Relationship Id="rId34" Type="http://schemas.openxmlformats.org/officeDocument/2006/relationships/font" Target="fonts/SourceCodePro-italic.fntdata"/><Relationship Id="rId15" Type="http://schemas.openxmlformats.org/officeDocument/2006/relationships/slide" Target="slides/slide11.xml"/><Relationship Id="rId37" Type="http://schemas.openxmlformats.org/officeDocument/2006/relationships/font" Target="fonts/PoppinsBlack-boldItalic.fntdata"/><Relationship Id="rId14" Type="http://schemas.openxmlformats.org/officeDocument/2006/relationships/slide" Target="slides/slide10.xml"/><Relationship Id="rId36" Type="http://schemas.openxmlformats.org/officeDocument/2006/relationships/font" Target="fonts/PoppinsBlack-bold.fntdata"/><Relationship Id="rId17" Type="http://schemas.openxmlformats.org/officeDocument/2006/relationships/slide" Target="slides/slide13.xml"/><Relationship Id="rId39" Type="http://customschemas.google.com/relationships/presentationmetadata" Target="metadata"/><Relationship Id="rId16" Type="http://schemas.openxmlformats.org/officeDocument/2006/relationships/slide" Target="slides/slide12.xml"/><Relationship Id="rId38" Type="http://schemas.openxmlformats.org/officeDocument/2006/relationships/font" Target="fonts/ArialBlack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jpg>
</file>

<file path=ppt/media/image2.png>
</file>

<file path=ppt/media/image3.png>
</file>

<file path=ppt/media/image4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78" name="Google Shape;78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d6193eaeb7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g2d6193eaeb7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d57d78fef6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4" name="Google Shape;144;g2d57d78fef6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d5b656e23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g2d5b656e23e_0_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d6193eaeb7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7" name="Google Shape;157;g2d6193eaeb7_0_6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d6193eaeb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3" name="Google Shape;163;g2d6193eaeb7_0_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d6193eaeb7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g2d6193eaeb7_0_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d6193eaeb7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g2d6193eaeb7_0_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d6193eaeb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g2d6193eaeb7_0_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d6193eaeb7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g2d6193eaeb7_0_7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d6193eaeb7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3" name="Google Shape;193;g2d6193eaeb7_0_8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83" name="Google Shape;83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d6193eaeb7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9" name="Google Shape;199;g2d6193eaeb7_0_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d5b656e23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6" name="Google Shape;206;g2d5b656e23e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d5b656e23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g2d5b656e23e_0_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20" name="Google Shape;220;p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d6193eaeb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g2d6193eaeb7_0_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06f7b405c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" name="Google Shape;96;g306f7b405c6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d6193eae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g2d6193eaeb7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d6193eaeb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2d6193eaeb7_0_4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d57d78fef6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g2d57d78fef6_0_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d6193eaeb7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0" name="Google Shape;120;g2d6193eaeb7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d6193eaeb7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2d6193eaeb7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" name="Google Shape;17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3" cy="685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f0d31f8e5e_0_791"/>
          <p:cNvSpPr txBox="1"/>
          <p:nvPr>
            <p:ph idx="12" type="sldNum"/>
          </p:nvPr>
        </p:nvSpPr>
        <p:spPr>
          <a:xfrm>
            <a:off x="11296611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, texto e gráfico" type="txAndChart">
  <p:cSld name="TEXT_AND_CHAR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f65347bb63_0_302"/>
          <p:cNvSpPr txBox="1"/>
          <p:nvPr>
            <p:ph type="title"/>
          </p:nvPr>
        </p:nvSpPr>
        <p:spPr>
          <a:xfrm>
            <a:off x="609600" y="457200"/>
            <a:ext cx="109728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/>
            </a:lvl9pPr>
          </a:lstStyle>
          <a:p/>
        </p:txBody>
      </p:sp>
      <p:sp>
        <p:nvSpPr>
          <p:cNvPr id="71" name="Google Shape;71;g2f65347bb63_0_302"/>
          <p:cNvSpPr txBox="1"/>
          <p:nvPr>
            <p:ph idx="1" type="body"/>
          </p:nvPr>
        </p:nvSpPr>
        <p:spPr>
          <a:xfrm>
            <a:off x="609600" y="1981200"/>
            <a:ext cx="53847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4325" lvl="0" marL="4572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350"/>
              <a:buChar char="■"/>
              <a:defRPr/>
            </a:lvl1pPr>
            <a:lvl2pPr indent="-320040" lvl="1" marL="9144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440"/>
              <a:buChar char="◻"/>
              <a:defRPr/>
            </a:lvl2pPr>
            <a:lvl3pPr indent="-302894" lvl="2" marL="13716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170"/>
              <a:buChar char="■"/>
              <a:defRPr/>
            </a:lvl3pPr>
            <a:lvl4pPr indent="-308610" lvl="3" marL="18288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260"/>
              <a:buChar char="◻"/>
              <a:defRPr/>
            </a:lvl4pPr>
            <a:lvl5pPr indent="-342900" lvl="4" marL="22860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5pPr>
            <a:lvl6pPr indent="-342900" lvl="5" marL="27432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6pPr>
            <a:lvl7pPr indent="-342900" lvl="6" marL="32004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7pPr>
            <a:lvl8pPr indent="-342900" lvl="7" marL="36576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8pPr>
            <a:lvl9pPr indent="-342900" lvl="8" marL="411480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SzPts val="1800"/>
              <a:buChar char="▪"/>
              <a:defRPr/>
            </a:lvl9pPr>
          </a:lstStyle>
          <a:p/>
        </p:txBody>
      </p:sp>
      <p:sp>
        <p:nvSpPr>
          <p:cNvPr id="72" name="Google Shape;72;g2f65347bb63_0_302"/>
          <p:cNvSpPr/>
          <p:nvPr>
            <p:ph idx="2" type="chart"/>
          </p:nvPr>
        </p:nvSpPr>
        <p:spPr>
          <a:xfrm>
            <a:off x="6197600" y="1981200"/>
            <a:ext cx="53847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560"/>
              </a:spcBef>
              <a:spcAft>
                <a:spcPts val="0"/>
              </a:spcAft>
              <a:buClr>
                <a:schemeClr val="lt2"/>
              </a:buClr>
              <a:buSzPts val="2100"/>
              <a:buFont typeface="Noto Sans Symbols"/>
              <a:buChar char="■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480"/>
              </a:spcBef>
              <a:spcAft>
                <a:spcPts val="0"/>
              </a:spcAft>
              <a:buClr>
                <a:schemeClr val="accent2"/>
              </a:buClr>
              <a:buSzPts val="1920"/>
              <a:buFont typeface="Noto Sans Symbols"/>
              <a:buChar char="◻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Noto Sans Symbols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oto Sans Symbols"/>
              <a:buChar char="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2000"/>
              <a:buFont typeface="Noto Sans Symbols"/>
              <a:buChar char="▪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Noto Sans Symbols"/>
              <a:buChar char="▪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3" name="Google Shape;73;g2f65347bb63_0_302"/>
          <p:cNvSpPr txBox="1"/>
          <p:nvPr>
            <p:ph idx="11" type="ftr"/>
          </p:nvPr>
        </p:nvSpPr>
        <p:spPr>
          <a:xfrm>
            <a:off x="7727949" y="6237287"/>
            <a:ext cx="38607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g2f65347bb63_0_302"/>
          <p:cNvSpPr txBox="1"/>
          <p:nvPr>
            <p:ph idx="12" type="sldNum"/>
          </p:nvPr>
        </p:nvSpPr>
        <p:spPr>
          <a:xfrm>
            <a:off x="4883149" y="6237287"/>
            <a:ext cx="28449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 Black"/>
              <a:buNone/>
              <a:defRPr b="0" i="0" sz="1200" u="none" cap="none" strike="noStrik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 Black"/>
              <a:buNone/>
              <a:defRPr b="0" i="0" sz="1200" u="none" cap="none" strike="noStrik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 Black"/>
              <a:buNone/>
              <a:defRPr b="0" i="0" sz="1200" u="none" cap="none" strike="noStrik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 Black"/>
              <a:buNone/>
              <a:defRPr b="0" i="0" sz="1200" u="none" cap="none" strike="noStrik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 Black"/>
              <a:buNone/>
              <a:defRPr b="0" i="0" sz="1200" u="none" cap="none" strike="noStrik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 Black"/>
              <a:buNone/>
              <a:defRPr b="0" i="0" sz="1200" u="none" cap="none" strike="noStrik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 Black"/>
              <a:buNone/>
              <a:defRPr b="0" i="0" sz="1200" u="none" cap="none" strike="noStrik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 Black"/>
              <a:buNone/>
              <a:defRPr b="0" i="0" sz="1200" u="none" cap="none" strike="noStrik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 Black"/>
              <a:buNone/>
              <a:defRPr b="0" i="0" sz="1200" u="none" cap="none" strike="noStrike">
                <a:solidFill>
                  <a:srgbClr val="000000"/>
                </a:solidFill>
                <a:latin typeface="Arial Black"/>
                <a:ea typeface="Arial Black"/>
                <a:cs typeface="Arial Black"/>
                <a:sym typeface="Arial Blac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r>
              <a:rPr lang="pt-BR"/>
              <a:t>/25</a:t>
            </a:r>
            <a:endParaRPr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g2f65347bb63_0_302"/>
          <p:cNvSpPr txBox="1"/>
          <p:nvPr>
            <p:ph idx="10" type="dt"/>
          </p:nvPr>
        </p:nvSpPr>
        <p:spPr>
          <a:xfrm>
            <a:off x="609600" y="6243637"/>
            <a:ext cx="2844900" cy="4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6"/>
          <p:cNvSpPr txBox="1"/>
          <p:nvPr>
            <p:ph type="title"/>
          </p:nvPr>
        </p:nvSpPr>
        <p:spPr>
          <a:xfrm>
            <a:off x="1686125" y="374950"/>
            <a:ext cx="9575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6"/>
          <p:cNvSpPr txBox="1"/>
          <p:nvPr>
            <p:ph idx="1" type="body"/>
          </p:nvPr>
        </p:nvSpPr>
        <p:spPr>
          <a:xfrm>
            <a:off x="1686125" y="1825625"/>
            <a:ext cx="96678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2" name="Google Shape;32;p10"/>
          <p:cNvSpPr txBox="1"/>
          <p:nvPr>
            <p:ph type="title"/>
          </p:nvPr>
        </p:nvSpPr>
        <p:spPr>
          <a:xfrm>
            <a:off x="1686125" y="374950"/>
            <a:ext cx="9575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7"/>
          <p:cNvSpPr txBox="1"/>
          <p:nvPr/>
        </p:nvSpPr>
        <p:spPr>
          <a:xfrm>
            <a:off x="4024312" y="2419708"/>
            <a:ext cx="4143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pt-BR" sz="4400" u="none" cap="none" strike="noStrik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Tema da aula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7"/>
          <p:cNvSpPr txBox="1"/>
          <p:nvPr/>
        </p:nvSpPr>
        <p:spPr>
          <a:xfrm>
            <a:off x="4200523" y="3392924"/>
            <a:ext cx="2896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Nome do Módulo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>
            <p:ph idx="1" type="body"/>
          </p:nvPr>
        </p:nvSpPr>
        <p:spPr>
          <a:xfrm>
            <a:off x="1686125" y="1852900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2" type="body"/>
          </p:nvPr>
        </p:nvSpPr>
        <p:spPr>
          <a:xfrm>
            <a:off x="6858000" y="1825625"/>
            <a:ext cx="5181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8"/>
          <p:cNvSpPr txBox="1"/>
          <p:nvPr>
            <p:ph idx="10" type="dt"/>
          </p:nvPr>
        </p:nvSpPr>
        <p:spPr>
          <a:xfrm>
            <a:off x="82075" y="6356350"/>
            <a:ext cx="1322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1" type="ftr"/>
          </p:nvPr>
        </p:nvSpPr>
        <p:spPr>
          <a:xfrm>
            <a:off x="4038600" y="6356350"/>
            <a:ext cx="143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44" name="Google Shape;44;p8"/>
          <p:cNvSpPr txBox="1"/>
          <p:nvPr>
            <p:ph type="title"/>
          </p:nvPr>
        </p:nvSpPr>
        <p:spPr>
          <a:xfrm>
            <a:off x="1686125" y="374950"/>
            <a:ext cx="95751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3"/>
          <p:cNvSpPr txBox="1"/>
          <p:nvPr>
            <p:ph type="title"/>
          </p:nvPr>
        </p:nvSpPr>
        <p:spPr>
          <a:xfrm>
            <a:off x="1507513" y="449250"/>
            <a:ext cx="39321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/>
          <p:nvPr>
            <p:ph idx="2" type="pic"/>
          </p:nvPr>
        </p:nvSpPr>
        <p:spPr>
          <a:xfrm>
            <a:off x="5654513" y="992188"/>
            <a:ext cx="6172200" cy="4873500"/>
          </a:xfrm>
          <a:prstGeom prst="rect">
            <a:avLst/>
          </a:prstGeom>
          <a:noFill/>
          <a:ln>
            <a:noFill/>
          </a:ln>
        </p:spPr>
      </p:sp>
      <p:sp>
        <p:nvSpPr>
          <p:cNvPr id="49" name="Google Shape;49;p13"/>
          <p:cNvSpPr txBox="1"/>
          <p:nvPr>
            <p:ph idx="1" type="body"/>
          </p:nvPr>
        </p:nvSpPr>
        <p:spPr>
          <a:xfrm>
            <a:off x="1507513" y="2049450"/>
            <a:ext cx="39321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5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5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6" name="Google Shape;56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9" name="Google Shape;59;p1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e22055b0e5_0_316"/>
          <p:cNvSpPr txBox="1"/>
          <p:nvPr>
            <p:ph type="title"/>
          </p:nvPr>
        </p:nvSpPr>
        <p:spPr>
          <a:xfrm>
            <a:off x="415600" y="496667"/>
            <a:ext cx="11360700" cy="978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62" name="Google Shape;62;g2e22055b0e5_0_316"/>
          <p:cNvSpPr txBox="1"/>
          <p:nvPr>
            <p:ph idx="1" type="body"/>
          </p:nvPr>
        </p:nvSpPr>
        <p:spPr>
          <a:xfrm>
            <a:off x="415600" y="1958433"/>
            <a:ext cx="11360700" cy="41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rmAutofit/>
          </a:bodyPr>
          <a:lstStyle>
            <a:lvl1pPr indent="-3810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1pPr>
            <a:lvl2pPr indent="-3492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indent="-3492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indent="-3492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indent="-3492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indent="-3492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indent="-3492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indent="-3492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indent="-3492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/>
        </p:txBody>
      </p:sp>
      <p:sp>
        <p:nvSpPr>
          <p:cNvPr id="63" name="Google Shape;63;g2e22055b0e5_0_316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4" name="Google Shape;64;g2e22055b0e5_0_316"/>
          <p:cNvSpPr/>
          <p:nvPr/>
        </p:nvSpPr>
        <p:spPr>
          <a:xfrm>
            <a:off x="0" y="6742433"/>
            <a:ext cx="12192000" cy="295500"/>
          </a:xfrm>
          <a:prstGeom prst="roundRect">
            <a:avLst>
              <a:gd fmla="val 16667" name="adj"/>
            </a:avLst>
          </a:prstGeom>
          <a:solidFill>
            <a:srgbClr val="72B5F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g2e22055b0e5_0_316"/>
          <p:cNvSpPr/>
          <p:nvPr/>
        </p:nvSpPr>
        <p:spPr>
          <a:xfrm>
            <a:off x="0" y="-208033"/>
            <a:ext cx="12192000" cy="295500"/>
          </a:xfrm>
          <a:prstGeom prst="roundRect">
            <a:avLst>
              <a:gd fmla="val 16667" name="adj"/>
            </a:avLst>
          </a:prstGeom>
          <a:solidFill>
            <a:srgbClr val="72B5F0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6" name="Google Shape;66;g2e22055b0e5_0_316"/>
          <p:cNvPicPr preferRelativeResize="0"/>
          <p:nvPr/>
        </p:nvPicPr>
        <p:blipFill rotWithShape="1">
          <a:blip r:embed="rId2">
            <a:alphaModFix/>
          </a:blip>
          <a:srcRect b="38613" l="15961" r="17835" t="38784"/>
          <a:stretch/>
        </p:blipFill>
        <p:spPr>
          <a:xfrm>
            <a:off x="11213233" y="6670067"/>
            <a:ext cx="978768" cy="187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d6193eaeb7_0_25"/>
          <p:cNvSpPr txBox="1"/>
          <p:nvPr>
            <p:ph type="title"/>
          </p:nvPr>
        </p:nvSpPr>
        <p:spPr>
          <a:xfrm>
            <a:off x="1540350" y="380775"/>
            <a:ext cx="9767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Proposta</a:t>
            </a:r>
            <a:endParaRPr/>
          </a:p>
        </p:txBody>
      </p:sp>
      <p:sp>
        <p:nvSpPr>
          <p:cNvPr id="138" name="Google Shape;138;g2d6193eaeb7_0_25"/>
          <p:cNvSpPr txBox="1"/>
          <p:nvPr>
            <p:ph idx="1" type="body"/>
          </p:nvPr>
        </p:nvSpPr>
        <p:spPr>
          <a:xfrm>
            <a:off x="1647175" y="1901850"/>
            <a:ext cx="9969600" cy="39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  <p:pic>
        <p:nvPicPr>
          <p:cNvPr id="139" name="Google Shape;139;g2d6193eaeb7_0_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8819" y="1329176"/>
            <a:ext cx="8050456" cy="419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g2d6193eaeb7_0_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8825" y="1329175"/>
            <a:ext cx="8050449" cy="425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g2d6193eaeb7_0_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98825" y="1329175"/>
            <a:ext cx="8050467" cy="4275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d57d78fef6_0_14"/>
          <p:cNvSpPr txBox="1"/>
          <p:nvPr>
            <p:ph type="title"/>
          </p:nvPr>
        </p:nvSpPr>
        <p:spPr>
          <a:xfrm>
            <a:off x="1540350" y="380775"/>
            <a:ext cx="9767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Conclusão</a:t>
            </a:r>
            <a:endParaRPr/>
          </a:p>
        </p:txBody>
      </p:sp>
      <p:sp>
        <p:nvSpPr>
          <p:cNvPr id="147" name="Google Shape;147;g2d57d78fef6_0_14"/>
          <p:cNvSpPr txBox="1"/>
          <p:nvPr>
            <p:ph idx="1" type="body"/>
          </p:nvPr>
        </p:nvSpPr>
        <p:spPr>
          <a:xfrm>
            <a:off x="1647175" y="1772875"/>
            <a:ext cx="9969600" cy="41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Para o candidato, o Avant permite buscar vagas de forma fácil e de acordo com seu perfil.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Para a empresa, o Avant dá recursos para melhor visualizar os candidatos e suas informações.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Tudo isso desenvolvido com as tecnologias mais modernas de interface e segurança.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d5b656e23e_0_6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Pontos importantes</a:t>
            </a:r>
            <a:endParaRPr/>
          </a:p>
        </p:txBody>
      </p:sp>
      <p:sp>
        <p:nvSpPr>
          <p:cNvPr id="153" name="Google Shape;153;g2d5b656e23e_0_6"/>
          <p:cNvSpPr txBox="1"/>
          <p:nvPr>
            <p:ph idx="1" type="body"/>
          </p:nvPr>
        </p:nvSpPr>
        <p:spPr>
          <a:xfrm>
            <a:off x="1694150" y="1772875"/>
            <a:ext cx="10445400" cy="40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900"/>
              <a:buChar char="■"/>
            </a:pPr>
            <a:r>
              <a:rPr lang="pt-BR" sz="2900">
                <a:highlight>
                  <a:srgbClr val="FFFFFF"/>
                </a:highlight>
              </a:rPr>
              <a:t>Pesquisas realizadas </a:t>
            </a:r>
            <a:r>
              <a:rPr i="1" lang="pt-BR" sz="1900">
                <a:highlight>
                  <a:srgbClr val="FFFFFF"/>
                </a:highlight>
              </a:rPr>
              <a:t>(dados, sugestões do cliente etc)</a:t>
            </a:r>
            <a:endParaRPr i="1" sz="1900">
              <a:highlight>
                <a:srgbClr val="FFFFFF"/>
              </a:highlight>
            </a:endParaRPr>
          </a:p>
          <a:p>
            <a:pPr indent="-41275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900"/>
              <a:buChar char="■"/>
            </a:pPr>
            <a:r>
              <a:rPr lang="pt-BR" sz="2900">
                <a:highlight>
                  <a:srgbClr val="FFFFFF"/>
                </a:highlight>
              </a:rPr>
              <a:t>Planejamento do projeto </a:t>
            </a:r>
            <a:r>
              <a:rPr i="1" lang="pt-BR" sz="1900">
                <a:highlight>
                  <a:schemeClr val="lt1"/>
                </a:highlight>
              </a:rPr>
              <a:t>(linha do tempo…)</a:t>
            </a:r>
            <a:endParaRPr sz="2900">
              <a:highlight>
                <a:srgbClr val="FFFFFF"/>
              </a:highlight>
            </a:endParaRPr>
          </a:p>
          <a:p>
            <a:pPr indent="-41275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900"/>
              <a:buChar char="■"/>
            </a:pPr>
            <a:r>
              <a:rPr lang="pt-BR" sz="2900">
                <a:highlight>
                  <a:srgbClr val="FFFFFF"/>
                </a:highlight>
              </a:rPr>
              <a:t>Itens/artefatos do projeto </a:t>
            </a:r>
            <a:r>
              <a:rPr i="1" lang="pt-BR" sz="1900">
                <a:highlight>
                  <a:schemeClr val="lt1"/>
                </a:highlight>
              </a:rPr>
              <a:t>(documentos, wireframes)</a:t>
            </a:r>
            <a:endParaRPr sz="2900">
              <a:highlight>
                <a:srgbClr val="FFFFFF"/>
              </a:highlight>
            </a:endParaRPr>
          </a:p>
          <a:p>
            <a:pPr indent="-41275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900"/>
              <a:buChar char="■"/>
            </a:pPr>
            <a:r>
              <a:rPr lang="pt-BR" sz="2900">
                <a:highlight>
                  <a:srgbClr val="FFFFFF"/>
                </a:highlight>
              </a:rPr>
              <a:t>Tecnologias e ferramentas utilizadas </a:t>
            </a:r>
            <a:r>
              <a:rPr i="1" lang="pt-BR" sz="1900">
                <a:highlight>
                  <a:schemeClr val="lt1"/>
                </a:highlight>
              </a:rPr>
              <a:t>(linguagens, bibliotecas etc)</a:t>
            </a:r>
            <a:endParaRPr sz="2900">
              <a:highlight>
                <a:srgbClr val="FFFFFF"/>
              </a:highlight>
            </a:endParaRPr>
          </a:p>
          <a:p>
            <a:pPr indent="-41275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900"/>
              <a:buChar char="■"/>
            </a:pPr>
            <a:r>
              <a:rPr lang="pt-BR" sz="2900">
                <a:highlight>
                  <a:srgbClr val="FFFFFF"/>
                </a:highlight>
              </a:rPr>
              <a:t>Dificuldades encontradas / superadas</a:t>
            </a:r>
            <a:r>
              <a:rPr i="1" lang="pt-BR" sz="2100">
                <a:highlight>
                  <a:srgbClr val="FFFFFF"/>
                </a:highlight>
              </a:rPr>
              <a:t> (...)</a:t>
            </a:r>
            <a:endParaRPr i="1" sz="2100">
              <a:highlight>
                <a:srgbClr val="FFFFFF"/>
              </a:highlight>
            </a:endParaRPr>
          </a:p>
          <a:p>
            <a:pPr indent="-41275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900"/>
              <a:buChar char="■"/>
            </a:pPr>
            <a:r>
              <a:rPr lang="pt-BR" sz="2900">
                <a:highlight>
                  <a:srgbClr val="FFFFFF"/>
                </a:highlight>
              </a:rPr>
              <a:t>Fotos das reuniões/momentos do desenvolvimento </a:t>
            </a:r>
            <a:r>
              <a:rPr i="1" lang="pt-BR" sz="2200">
                <a:highlight>
                  <a:srgbClr val="FFFFFF"/>
                </a:highlight>
              </a:rPr>
              <a:t>(...)</a:t>
            </a:r>
            <a:endParaRPr i="1" sz="2200">
              <a:highlight>
                <a:srgbClr val="FFFFFF"/>
              </a:highlight>
            </a:endParaRPr>
          </a:p>
          <a:p>
            <a:pPr indent="-41275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900"/>
              <a:buChar char="■"/>
            </a:pPr>
            <a:r>
              <a:rPr lang="pt-BR" sz="2900">
                <a:highlight>
                  <a:srgbClr val="FFFFFF"/>
                </a:highlight>
              </a:rPr>
              <a:t>Protótipo </a:t>
            </a:r>
            <a:r>
              <a:rPr i="1" lang="pt-BR" sz="2200">
                <a:highlight>
                  <a:schemeClr val="lt1"/>
                </a:highlight>
              </a:rPr>
              <a:t>(...)</a:t>
            </a:r>
            <a:endParaRPr sz="29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  <p:sp>
        <p:nvSpPr>
          <p:cNvPr id="154" name="Google Shape;154;g2d5b656e23e_0_6"/>
          <p:cNvSpPr txBox="1"/>
          <p:nvPr/>
        </p:nvSpPr>
        <p:spPr>
          <a:xfrm>
            <a:off x="8093325" y="365125"/>
            <a:ext cx="3843300" cy="1061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Focar no aprendizado a partir da sala de aula!</a:t>
            </a:r>
            <a:endParaRPr b="1" i="1" sz="2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1" lang="pt-BR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Observação</a:t>
            </a:r>
            <a:endParaRPr b="1" i="1" sz="2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1" lang="pt-BR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Comunicação</a:t>
            </a:r>
            <a:endParaRPr b="1" i="1" sz="2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1" lang="pt-BR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Envolvimento do Cliente</a:t>
            </a:r>
            <a:endParaRPr b="1" i="1" sz="2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1" lang="pt-BR" sz="20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Senso Crítico</a:t>
            </a:r>
            <a:endParaRPr b="1" i="1" sz="2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d6193eaeb7_0_61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Pontos importantes - tecnologias utilizadas</a:t>
            </a:r>
            <a:endParaRPr/>
          </a:p>
        </p:txBody>
      </p:sp>
      <p:sp>
        <p:nvSpPr>
          <p:cNvPr id="160" name="Google Shape;160;g2d6193eaeb7_0_61"/>
          <p:cNvSpPr txBox="1"/>
          <p:nvPr>
            <p:ph idx="1" type="body"/>
          </p:nvPr>
        </p:nvSpPr>
        <p:spPr>
          <a:xfrm>
            <a:off x="1694150" y="1772875"/>
            <a:ext cx="10445400" cy="48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Back-end: utilizamos Django e seu framework DRF - Django REST Framework.</a:t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Front-end: utilizamos Javascript React com a biblioteca de</a:t>
            </a:r>
            <a:r>
              <a:rPr lang="pt-BR" sz="2900">
                <a:highlight>
                  <a:schemeClr val="lt1"/>
                </a:highlight>
              </a:rPr>
              <a:t> </a:t>
            </a:r>
            <a:r>
              <a:rPr lang="pt-BR" sz="2900">
                <a:highlight>
                  <a:schemeClr val="lt1"/>
                </a:highlight>
              </a:rPr>
              <a:t>componentes MUI - Material UI.</a:t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Documentação</a:t>
            </a:r>
            <a:r>
              <a:rPr lang="pt-BR" sz="2900">
                <a:highlight>
                  <a:schemeClr val="lt1"/>
                </a:highlight>
              </a:rPr>
              <a:t>: Notion para registrar alterações no projeto e futuras implementações nele.</a:t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d6193eaeb7_0_71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Pontos importantes - tecnologias utilizadas</a:t>
            </a:r>
            <a:endParaRPr/>
          </a:p>
        </p:txBody>
      </p:sp>
      <p:sp>
        <p:nvSpPr>
          <p:cNvPr id="166" name="Google Shape;166;g2d6193eaeb7_0_71"/>
          <p:cNvSpPr txBox="1"/>
          <p:nvPr>
            <p:ph idx="1" type="body"/>
          </p:nvPr>
        </p:nvSpPr>
        <p:spPr>
          <a:xfrm>
            <a:off x="1694150" y="1772875"/>
            <a:ext cx="10445400" cy="4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45720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100"/>
              <a:buNone/>
            </a:pPr>
            <a:r>
              <a:rPr lang="pt-BR" sz="2900">
                <a:highlight>
                  <a:schemeClr val="lt1"/>
                </a:highlight>
              </a:rPr>
              <a:t>IDE: VS Code.</a:t>
            </a:r>
            <a:endParaRPr sz="2900">
              <a:highlight>
                <a:schemeClr val="lt1"/>
              </a:highlight>
            </a:endParaRPr>
          </a:p>
          <a:p>
            <a:pPr indent="45720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900">
                <a:highlight>
                  <a:schemeClr val="lt1"/>
                </a:highlight>
              </a:rPr>
              <a:t>Gerenciador de repositório: GitLab para fazer o versionamento do código. </a:t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d6193eaeb7_0_45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Pontos importantes - pesquisas realizadas </a:t>
            </a:r>
            <a:endParaRPr/>
          </a:p>
        </p:txBody>
      </p:sp>
      <p:sp>
        <p:nvSpPr>
          <p:cNvPr id="172" name="Google Shape;172;g2d6193eaeb7_0_45"/>
          <p:cNvSpPr txBox="1"/>
          <p:nvPr>
            <p:ph idx="1" type="body"/>
          </p:nvPr>
        </p:nvSpPr>
        <p:spPr>
          <a:xfrm>
            <a:off x="1694150" y="1772875"/>
            <a:ext cx="10445400" cy="4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900">
                <a:highlight>
                  <a:schemeClr val="lt1"/>
                </a:highlight>
              </a:rPr>
              <a:t>No começo do desenvolvimento, procuramos soluções já disponíveis no mercado e nos baseamos nela para entender o fluxo do back e front-end do Avant.</a:t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900">
                <a:highlight>
                  <a:schemeClr val="lt1"/>
                </a:highlight>
              </a:rPr>
              <a:t>Descobrimos o que pedir nos formulários, como fazer páginas apresentáveis no front-end… </a:t>
            </a:r>
            <a:endParaRPr sz="29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6193eaeb7_0_56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Pontos importantes - pesquisas realizadas</a:t>
            </a:r>
            <a:endParaRPr/>
          </a:p>
        </p:txBody>
      </p:sp>
      <p:sp>
        <p:nvSpPr>
          <p:cNvPr id="178" name="Google Shape;178;g2d6193eaeb7_0_56"/>
          <p:cNvSpPr txBox="1"/>
          <p:nvPr>
            <p:ph idx="1" type="body"/>
          </p:nvPr>
        </p:nvSpPr>
        <p:spPr>
          <a:xfrm>
            <a:off x="1694150" y="1772875"/>
            <a:ext cx="10445400" cy="4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D</a:t>
            </a:r>
            <a:r>
              <a:rPr lang="pt-BR" sz="2900">
                <a:highlight>
                  <a:schemeClr val="lt1"/>
                </a:highlight>
              </a:rPr>
              <a:t>urante o desenvolvimento do Avant, foram feitos inúmeros estudos além do exposto em sala de aula para solucionar problemas específicos. </a:t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Por exemplo: </a:t>
            </a:r>
            <a:r>
              <a:rPr lang="pt-BR" sz="2900">
                <a:highlight>
                  <a:schemeClr val="lt1"/>
                </a:highlight>
              </a:rPr>
              <a:t>uso de máscaras em campos textuais, testes unitários na aplicação, dentre outros.</a:t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d6193eaeb7_0_81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Pontos importantes - competências desenvolvidas</a:t>
            </a:r>
            <a:endParaRPr/>
          </a:p>
        </p:txBody>
      </p:sp>
      <p:sp>
        <p:nvSpPr>
          <p:cNvPr id="184" name="Google Shape;184;g2d6193eaeb7_0_81"/>
          <p:cNvSpPr txBox="1"/>
          <p:nvPr>
            <p:ph idx="1" type="body"/>
          </p:nvPr>
        </p:nvSpPr>
        <p:spPr>
          <a:xfrm>
            <a:off x="1694150" y="1772875"/>
            <a:ext cx="10445400" cy="4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Do ponto de vista técnico</a:t>
            </a:r>
            <a:r>
              <a:rPr lang="pt-BR" sz="2900">
                <a:highlight>
                  <a:schemeClr val="lt1"/>
                </a:highlight>
              </a:rPr>
              <a:t>, inúmeras competências e habilidades foram melhoradas - ou até mesmo, desenvolvidas do absoluto zero - durante o desenvolvimento do Avant.</a:t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Isso inclui programação com Python, Django, versionamento de código com GitLab, integração com Front-end, Bootstrap e muito mais.</a:t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d6193eaeb7_0_76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Pontos importantes - dificuldades específicas</a:t>
            </a:r>
            <a:endParaRPr/>
          </a:p>
        </p:txBody>
      </p:sp>
      <p:sp>
        <p:nvSpPr>
          <p:cNvPr id="190" name="Google Shape;190;g2d6193eaeb7_0_76"/>
          <p:cNvSpPr txBox="1"/>
          <p:nvPr>
            <p:ph idx="1" type="body"/>
          </p:nvPr>
        </p:nvSpPr>
        <p:spPr>
          <a:xfrm>
            <a:off x="1694150" y="1772875"/>
            <a:ext cx="10445400" cy="4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Tivemos dificuldade com a integração com APIs…</a:t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d6193eaeb7_0_86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Pontos importantes - visão de carreira</a:t>
            </a:r>
            <a:endParaRPr/>
          </a:p>
        </p:txBody>
      </p:sp>
      <p:sp>
        <p:nvSpPr>
          <p:cNvPr id="196" name="Google Shape;196;g2d6193eaeb7_0_86"/>
          <p:cNvSpPr txBox="1"/>
          <p:nvPr>
            <p:ph idx="1" type="body"/>
          </p:nvPr>
        </p:nvSpPr>
        <p:spPr>
          <a:xfrm>
            <a:off x="1694150" y="1772875"/>
            <a:ext cx="10445400" cy="4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O desenvolvimento do Avant, enquanto projeto integrador, abriu nossos olhos para o que ocorre no mercado de trabalho.</a:t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chemeClr val="lt1"/>
                </a:highlight>
              </a:rPr>
              <a:t>Como uma empresa planeja e desenvolve um projeto de grande escala? E a tomada de decisões?</a:t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2"/>
          <p:cNvSpPr txBox="1"/>
          <p:nvPr/>
        </p:nvSpPr>
        <p:spPr>
          <a:xfrm>
            <a:off x="4024312" y="2419708"/>
            <a:ext cx="41433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pt-BR" sz="4400" u="none" cap="none" strike="noStrike">
                <a:solidFill>
                  <a:schemeClr val="dk1"/>
                </a:solidFill>
                <a:latin typeface="Poppins Black"/>
                <a:ea typeface="Poppins Black"/>
                <a:cs typeface="Poppins Black"/>
                <a:sym typeface="Poppins Black"/>
              </a:rPr>
              <a:t>Introdução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"/>
          <p:cNvSpPr txBox="1"/>
          <p:nvPr/>
        </p:nvSpPr>
        <p:spPr>
          <a:xfrm>
            <a:off x="4200525" y="3392925"/>
            <a:ext cx="388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2400" u="none" cap="none" strike="noStrike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PITCH </a:t>
            </a:r>
            <a:r>
              <a:rPr lang="pt-BR" sz="24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- Avant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d6193eaeb7_0_91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Reunião presencial do grupo - 28/09/24</a:t>
            </a:r>
            <a:endParaRPr/>
          </a:p>
        </p:txBody>
      </p:sp>
      <p:sp>
        <p:nvSpPr>
          <p:cNvPr id="202" name="Google Shape;202;g2d6193eaeb7_0_91"/>
          <p:cNvSpPr txBox="1"/>
          <p:nvPr>
            <p:ph idx="1" type="body"/>
          </p:nvPr>
        </p:nvSpPr>
        <p:spPr>
          <a:xfrm>
            <a:off x="1694150" y="1772875"/>
            <a:ext cx="10445400" cy="41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lang="pt-BR" sz="2900">
                <a:highlight>
                  <a:schemeClr val="lt1"/>
                </a:highlight>
              </a:rPr>
              <a:t>Aprendizado de Django, levantamento de requisitos e, no final, descontração!</a:t>
            </a:r>
            <a:endParaRPr sz="2900">
              <a:highlight>
                <a:srgbClr val="FFFFFF"/>
              </a:highlight>
            </a:endParaRPr>
          </a:p>
        </p:txBody>
      </p:sp>
      <p:pic>
        <p:nvPicPr>
          <p:cNvPr id="203" name="Google Shape;203;g2d6193eaeb7_0_91" title="Foto Reunião 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7850" y="1392812"/>
            <a:ext cx="2918025" cy="3890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d5b656e23e_0_18"/>
          <p:cNvSpPr txBox="1"/>
          <p:nvPr>
            <p:ph idx="1" type="body"/>
          </p:nvPr>
        </p:nvSpPr>
        <p:spPr>
          <a:xfrm>
            <a:off x="1694150" y="1772875"/>
            <a:ext cx="10445400" cy="40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900"/>
              <a:buChar char="■"/>
            </a:pPr>
            <a:r>
              <a:rPr lang="pt-BR" sz="2900">
                <a:highlight>
                  <a:srgbClr val="FFFFFF"/>
                </a:highlight>
              </a:rPr>
              <a:t>Resolução de Problemas e Superação de Desafios</a:t>
            </a:r>
            <a:endParaRPr sz="29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i="1" lang="pt-BR" sz="1900">
                <a:solidFill>
                  <a:srgbClr val="FF0000"/>
                </a:solidFill>
                <a:highlight>
                  <a:srgbClr val="FFFFFF"/>
                </a:highlight>
              </a:rPr>
              <a:t>Cada equipe pode compartilhar dificuldades específicas encontradas no desenvolvimento (como integração com APIs, modularização de código) e descrever como as habilidades do curso foram essenciais para superar esses desafios, incluindo a troca de aprendizado junto ao professor.</a:t>
            </a:r>
            <a:endParaRPr sz="29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  <p:sp>
        <p:nvSpPr>
          <p:cNvPr id="209" name="Google Shape;209;g2d5b656e23e_0_18"/>
          <p:cNvSpPr txBox="1"/>
          <p:nvPr/>
        </p:nvSpPr>
        <p:spPr>
          <a:xfrm>
            <a:off x="8093325" y="365125"/>
            <a:ext cx="3843300" cy="1061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Focar no aprendizado a partir da sala de aula!</a:t>
            </a:r>
            <a:endParaRPr b="1" i="1" sz="2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g2d5b656e23e_0_18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Durante a apresentação…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d5b656e23e_0_24"/>
          <p:cNvSpPr txBox="1"/>
          <p:nvPr>
            <p:ph idx="1" type="body"/>
          </p:nvPr>
        </p:nvSpPr>
        <p:spPr>
          <a:xfrm>
            <a:off x="1694150" y="1772875"/>
            <a:ext cx="10445400" cy="40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1275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900"/>
              <a:buChar char="■"/>
            </a:pPr>
            <a:r>
              <a:rPr lang="pt-BR" sz="2900">
                <a:highlight>
                  <a:srgbClr val="FFFFFF"/>
                </a:highlight>
              </a:rPr>
              <a:t>Visão de Carreira e Preparação Profissional</a:t>
            </a:r>
            <a:endParaRPr sz="29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rPr i="1" lang="pt-BR" sz="1900">
                <a:solidFill>
                  <a:srgbClr val="FF0000"/>
                </a:solidFill>
                <a:highlight>
                  <a:srgbClr val="FFFFFF"/>
                </a:highlight>
              </a:rPr>
              <a:t>No final, reflitam sobre como o curso abriu uma visão para o mercado de trabalho e como as experiências e os conhecimentos adquiridos vão contribuir para suas trajetórias profissionais.</a:t>
            </a:r>
            <a:endParaRPr sz="29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  <p:sp>
        <p:nvSpPr>
          <p:cNvPr id="216" name="Google Shape;216;g2d5b656e23e_0_24"/>
          <p:cNvSpPr txBox="1"/>
          <p:nvPr/>
        </p:nvSpPr>
        <p:spPr>
          <a:xfrm>
            <a:off x="8093325" y="365125"/>
            <a:ext cx="3843300" cy="1061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pt-BR" sz="2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Focar no aprendizado a partir da sala de aula!</a:t>
            </a:r>
            <a:endParaRPr b="1" i="1" sz="20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g2d5b656e23e_0_24"/>
          <p:cNvSpPr txBox="1"/>
          <p:nvPr>
            <p:ph type="title"/>
          </p:nvPr>
        </p:nvSpPr>
        <p:spPr>
          <a:xfrm>
            <a:off x="1568875" y="365125"/>
            <a:ext cx="98172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Durante a apresentação…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d6193eaeb7_0_33"/>
          <p:cNvSpPr txBox="1"/>
          <p:nvPr>
            <p:ph type="title"/>
          </p:nvPr>
        </p:nvSpPr>
        <p:spPr>
          <a:xfrm>
            <a:off x="1540350" y="380775"/>
            <a:ext cx="9767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Introdução</a:t>
            </a:r>
            <a:r>
              <a:rPr lang="pt-BR" sz="3600">
                <a:latin typeface="Arial"/>
                <a:ea typeface="Arial"/>
                <a:cs typeface="Arial"/>
                <a:sym typeface="Arial"/>
              </a:rPr>
              <a:t> - Avant</a:t>
            </a:r>
            <a:endParaRPr/>
          </a:p>
        </p:txBody>
      </p:sp>
      <p:pic>
        <p:nvPicPr>
          <p:cNvPr id="93" name="Google Shape;93;g2d6193eaeb7_0_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14038" y="1568500"/>
            <a:ext cx="4020024" cy="40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06f7b405c6_0_40"/>
          <p:cNvSpPr txBox="1"/>
          <p:nvPr>
            <p:ph type="title"/>
          </p:nvPr>
        </p:nvSpPr>
        <p:spPr>
          <a:xfrm>
            <a:off x="1540350" y="380775"/>
            <a:ext cx="9767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Introdução</a:t>
            </a:r>
            <a:endParaRPr/>
          </a:p>
        </p:txBody>
      </p:sp>
      <p:sp>
        <p:nvSpPr>
          <p:cNvPr id="99" name="Google Shape;99;g306f7b405c6_0_40"/>
          <p:cNvSpPr txBox="1"/>
          <p:nvPr>
            <p:ph idx="1" type="body"/>
          </p:nvPr>
        </p:nvSpPr>
        <p:spPr>
          <a:xfrm>
            <a:off x="1647175" y="1772875"/>
            <a:ext cx="9969600" cy="402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O Avant</a:t>
            </a:r>
            <a:r>
              <a:rPr lang="pt-BR" sz="2900">
                <a:highlight>
                  <a:srgbClr val="FFFFFF"/>
                </a:highlight>
              </a:rPr>
              <a:t> visa aproximar empresas e estagiários de engenharia da UFRN.</a:t>
            </a:r>
            <a:endParaRPr b="1"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Imagine a situação: você é um jovem estudante de engenharia, e vai fazer um cadastro em um site de estágios…</a:t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d6193eaeb7_0_0"/>
          <p:cNvSpPr txBox="1"/>
          <p:nvPr>
            <p:ph type="title"/>
          </p:nvPr>
        </p:nvSpPr>
        <p:spPr>
          <a:xfrm>
            <a:off x="1540350" y="380775"/>
            <a:ext cx="9767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Proposta</a:t>
            </a:r>
            <a:endParaRPr/>
          </a:p>
        </p:txBody>
      </p:sp>
      <p:sp>
        <p:nvSpPr>
          <p:cNvPr id="105" name="Google Shape;105;g2d6193eaeb7_0_0"/>
          <p:cNvSpPr txBox="1"/>
          <p:nvPr>
            <p:ph idx="1" type="body"/>
          </p:nvPr>
        </p:nvSpPr>
        <p:spPr>
          <a:xfrm>
            <a:off x="1647175" y="1901850"/>
            <a:ext cx="9969600" cy="39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Às empresas</a:t>
            </a:r>
            <a:r>
              <a:rPr lang="pt-BR" sz="2900">
                <a:highlight>
                  <a:srgbClr val="FFFFFF"/>
                </a:highlight>
              </a:rPr>
              <a:t>: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Encontre os futuros estagiários de sua empresa de forma organizada</a:t>
            </a:r>
            <a:r>
              <a:rPr lang="pt-BR" sz="2900">
                <a:highlight>
                  <a:srgbClr val="FFFFFF"/>
                </a:highlight>
              </a:rPr>
              <a:t>!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Veja informações completas sobre o candidato, como experiência acadêmica, currículo etc.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d6193eaeb7_0_40"/>
          <p:cNvSpPr txBox="1"/>
          <p:nvPr>
            <p:ph type="title"/>
          </p:nvPr>
        </p:nvSpPr>
        <p:spPr>
          <a:xfrm>
            <a:off x="1540350" y="380775"/>
            <a:ext cx="9767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Proposta</a:t>
            </a:r>
            <a:endParaRPr/>
          </a:p>
        </p:txBody>
      </p:sp>
      <p:sp>
        <p:nvSpPr>
          <p:cNvPr id="111" name="Google Shape;111;g2d6193eaeb7_0_40"/>
          <p:cNvSpPr txBox="1"/>
          <p:nvPr>
            <p:ph idx="1" type="body"/>
          </p:nvPr>
        </p:nvSpPr>
        <p:spPr>
          <a:xfrm>
            <a:off x="1647175" y="1901850"/>
            <a:ext cx="9969600" cy="39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Às empresas: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Crie vagas para sua empresa com detalhes: nome, setor, data de expiração.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d57d78fef6_0_8"/>
          <p:cNvSpPr txBox="1"/>
          <p:nvPr>
            <p:ph type="title"/>
          </p:nvPr>
        </p:nvSpPr>
        <p:spPr>
          <a:xfrm>
            <a:off x="1540350" y="380775"/>
            <a:ext cx="9767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Proposta</a:t>
            </a:r>
            <a:endParaRPr/>
          </a:p>
        </p:txBody>
      </p:sp>
      <p:sp>
        <p:nvSpPr>
          <p:cNvPr id="117" name="Google Shape;117;g2d57d78fef6_0_8"/>
          <p:cNvSpPr txBox="1"/>
          <p:nvPr>
            <p:ph idx="1" type="body"/>
          </p:nvPr>
        </p:nvSpPr>
        <p:spPr>
          <a:xfrm>
            <a:off x="1647175" y="1901850"/>
            <a:ext cx="9969600" cy="39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Aos candidatos: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Interface simples e intuitiva. Use filtros para facilitar a busca por vagas.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rPr lang="pt-BR" sz="2900">
                <a:highlight>
                  <a:srgbClr val="FFFFFF"/>
                </a:highlight>
              </a:rPr>
              <a:t>Faça um perfil extremamente detalhado. Coloque seu nível de experiência, currículos, GitHub, idiomas e muito mais.</a:t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d6193eaeb7_0_5"/>
          <p:cNvSpPr txBox="1"/>
          <p:nvPr>
            <p:ph type="title"/>
          </p:nvPr>
        </p:nvSpPr>
        <p:spPr>
          <a:xfrm>
            <a:off x="1540350" y="380775"/>
            <a:ext cx="9767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Proposta</a:t>
            </a:r>
            <a:endParaRPr/>
          </a:p>
        </p:txBody>
      </p:sp>
      <p:sp>
        <p:nvSpPr>
          <p:cNvPr id="123" name="Google Shape;123;g2d6193eaeb7_0_5"/>
          <p:cNvSpPr txBox="1"/>
          <p:nvPr>
            <p:ph idx="1" type="body"/>
          </p:nvPr>
        </p:nvSpPr>
        <p:spPr>
          <a:xfrm>
            <a:off x="1647175" y="1901850"/>
            <a:ext cx="9969600" cy="39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  <p:pic>
        <p:nvPicPr>
          <p:cNvPr id="124" name="Google Shape;124;g2d6193eaeb7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8819" y="1329176"/>
            <a:ext cx="8050456" cy="419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d6193eaeb7_0_18"/>
          <p:cNvSpPr txBox="1"/>
          <p:nvPr>
            <p:ph type="title"/>
          </p:nvPr>
        </p:nvSpPr>
        <p:spPr>
          <a:xfrm>
            <a:off x="1540350" y="380775"/>
            <a:ext cx="97674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>
                <a:latin typeface="Arial"/>
                <a:ea typeface="Arial"/>
                <a:cs typeface="Arial"/>
                <a:sym typeface="Arial"/>
              </a:rPr>
              <a:t>Proposta</a:t>
            </a:r>
            <a:endParaRPr/>
          </a:p>
        </p:txBody>
      </p:sp>
      <p:sp>
        <p:nvSpPr>
          <p:cNvPr id="130" name="Google Shape;130;g2d6193eaeb7_0_18"/>
          <p:cNvSpPr txBox="1"/>
          <p:nvPr>
            <p:ph idx="1" type="body"/>
          </p:nvPr>
        </p:nvSpPr>
        <p:spPr>
          <a:xfrm>
            <a:off x="1647175" y="1901850"/>
            <a:ext cx="9969600" cy="39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  <a:p>
            <a:pPr indent="0" lvl="0" marL="45720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None/>
            </a:pPr>
            <a:r>
              <a:t/>
            </a:r>
            <a:endParaRPr sz="2900">
              <a:highlight>
                <a:srgbClr val="FFFFFF"/>
              </a:highlight>
            </a:endParaRPr>
          </a:p>
        </p:txBody>
      </p:sp>
      <p:pic>
        <p:nvPicPr>
          <p:cNvPr id="131" name="Google Shape;131;g2d6193eaeb7_0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8819" y="1329176"/>
            <a:ext cx="8050456" cy="41996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g2d6193eaeb7_0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8825" y="1329175"/>
            <a:ext cx="8050449" cy="42579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2024-04-19T17:58:12Z</dcterms:created>
  <dc:creator>Isaias Dias</dc:creator>
</cp:coreProperties>
</file>